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78" r:id="rId3"/>
  </p:sldIdLst>
  <p:sldSz cx="6858000" cy="9906000" type="A4"/>
  <p:notesSz cx="6797675" cy="9926638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16" clrIdx="0">
    <p:extLst/>
  </p:cmAuthor>
  <p:cmAuthor id="2" name="Laura Warin" initials="LW" lastIdx="15" clrIdx="1">
    <p:extLst/>
  </p:cmAuthor>
  <p:cmAuthor id="3" name="Nancy De Briyne" initials="NDB" lastIdx="7" clrIdx="2">
    <p:extLst/>
  </p:cmAuthor>
  <p:cmAuthor id="4" name="Ouweltjes, Wijbrand" initials="OW" lastIdx="1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CDE"/>
    <a:srgbClr val="C3D69B"/>
    <a:srgbClr val="61C6F1"/>
    <a:srgbClr val="114152"/>
    <a:srgbClr val="1F7695"/>
    <a:srgbClr val="62C6F1"/>
    <a:srgbClr val="E6E6E6"/>
    <a:srgbClr val="F6AA39"/>
    <a:srgbClr val="EBE5DF"/>
    <a:srgbClr val="FA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369" autoAdjust="0"/>
    <p:restoredTop sz="94660"/>
  </p:normalViewPr>
  <p:slideViewPr>
    <p:cSldViewPr>
      <p:cViewPr>
        <p:scale>
          <a:sx n="140" d="100"/>
          <a:sy n="140" d="100"/>
        </p:scale>
        <p:origin x="-2256" y="198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332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00" y="1"/>
            <a:ext cx="2946189" cy="496332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6125"/>
            <a:ext cx="25749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7" rIns="91572" bIns="457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72" tIns="45787" rIns="91572" bIns="457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717"/>
            <a:ext cx="2946189" cy="496332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00" y="9428717"/>
            <a:ext cx="2946189" cy="496332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4616" y="6338186"/>
            <a:ext cx="6652623" cy="3081624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179480" y="188967"/>
            <a:ext cx="0" cy="1359010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2"/>
            <a:ext cx="4526324" cy="1004167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2599949" y="889574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0948" l="0" r="90000">
                        <a14:foregroundMark x1="13700" y1="72136" x2="13700" y2="72136"/>
                        <a14:foregroundMark x1="15200" y1="71146" x2="15200" y2="71146"/>
                        <a14:foregroundMark x1="17700" y1="70297" x2="17700" y2="70297"/>
                        <a14:foregroundMark x1="19600" y1="70297" x2="19600" y2="70297"/>
                        <a14:foregroundMark x1="24100" y1="70014" x2="24100" y2="70014"/>
                        <a14:foregroundMark x1="26200" y1="71429" x2="26200" y2="71429"/>
                        <a14:foregroundMark x1="31100" y1="72419" x2="31100" y2="72419"/>
                        <a14:foregroundMark x1="33200" y1="71429" x2="33200" y2="71429"/>
                        <a14:foregroundMark x1="36300" y1="72136" x2="36300" y2="72136"/>
                        <a14:foregroundMark x1="38700" y1="71711" x2="38700" y2="71711"/>
                        <a14:foregroundMark x1="41800" y1="71711" x2="41800" y2="71711"/>
                        <a14:foregroundMark x1="44600" y1="71429" x2="44600" y2="71429"/>
                        <a14:foregroundMark x1="46900" y1="71146" x2="46900" y2="71146"/>
                        <a14:foregroundMark x1="51600" y1="71146" x2="51600" y2="71146"/>
                        <a14:foregroundMark x1="53900" y1="71711" x2="53900" y2="71711"/>
                        <a14:foregroundMark x1="57900" y1="71146" x2="57900" y2="71146"/>
                        <a14:foregroundMark x1="61300" y1="70863" x2="61300" y2="70863"/>
                        <a14:foregroundMark x1="63400" y1="70580" x2="63400" y2="70580"/>
                        <a14:foregroundMark x1="65100" y1="70580" x2="65100" y2="70580"/>
                        <a14:foregroundMark x1="68300" y1="71711" x2="68300" y2="71711"/>
                        <a14:foregroundMark x1="70600" y1="71711" x2="70600" y2="71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" y="178148"/>
            <a:ext cx="3227349" cy="2281736"/>
          </a:xfrm>
          <a:prstGeom prst="rect">
            <a:avLst/>
          </a:prstGeom>
          <a:solidFill>
            <a:srgbClr val="F3F7FA">
              <a:alpha val="0"/>
            </a:srgbClr>
          </a:solidFill>
        </p:spPr>
      </p:pic>
      <p:sp>
        <p:nvSpPr>
          <p:cNvPr id="15" name="TextBox 14"/>
          <p:cNvSpPr txBox="1"/>
          <p:nvPr/>
        </p:nvSpPr>
        <p:spPr>
          <a:xfrm>
            <a:off x="1371833" y="251762"/>
            <a:ext cx="436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Hranjenje i napajanje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konja </a:t>
            </a:r>
            <a:endParaRPr lang="en-US" sz="20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 flipH="1">
            <a:off x="5740347" y="188967"/>
            <a:ext cx="6709" cy="1014229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1063" y="1484147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Poveznica na sve vodiče i informacije</a:t>
            </a:r>
            <a:r>
              <a:rPr lang="en-GB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GB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25938" y="2079357"/>
            <a:ext cx="6614503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TextBox 77"/>
          <p:cNvSpPr txBox="1"/>
          <p:nvPr/>
        </p:nvSpPr>
        <p:spPr>
          <a:xfrm>
            <a:off x="673088" y="2139486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Hranjenje i napajanje pri prijevozu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5695" y="2545994"/>
            <a:ext cx="6668101" cy="2890384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22323" y="1811087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952013" y="318985"/>
            <a:ext cx="747804" cy="798952"/>
          </a:xfrm>
          <a:prstGeom prst="rect">
            <a:avLst/>
          </a:prstGeom>
        </p:spPr>
      </p:pic>
      <p:sp>
        <p:nvSpPr>
          <p:cNvPr id="63" name="TextBox 10"/>
          <p:cNvSpPr txBox="1"/>
          <p:nvPr/>
        </p:nvSpPr>
        <p:spPr>
          <a:xfrm>
            <a:off x="-3499" y="9518198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457899"/>
            <a:ext cx="659867" cy="448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99538" y="3552866"/>
            <a:ext cx="298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5765" y="2643877"/>
            <a:ext cx="48684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Voda i hrana </a:t>
            </a:r>
            <a:r>
              <a:rPr lang="hr-H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esencijalne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Konji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 putovanja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moraju biti u potpunosti napojeni i dobro nahranjeni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će pomoći u sprječavanju zdravstvenih problema i problema vezanih za dobrobit tijekom prijevoza i svih negativnih posljedica koje iz toga proizlaze.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4616" y="5898649"/>
            <a:ext cx="6659180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79" y="2668471"/>
            <a:ext cx="1086410" cy="8357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4" name="TextBox 73"/>
          <p:cNvSpPr txBox="1"/>
          <p:nvPr/>
        </p:nvSpPr>
        <p:spPr>
          <a:xfrm>
            <a:off x="485757" y="5937918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Dehidracija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– 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kako i kada provjeriti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2813" y="5673849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9138" y="5513780"/>
            <a:ext cx="6668101" cy="292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300" b="1" dirty="0" smtClean="0"/>
              <a:t>Zapamti</a:t>
            </a:r>
            <a:r>
              <a:rPr lang="en-GB" sz="1300" b="1" dirty="0" smtClean="0"/>
              <a:t>, </a:t>
            </a:r>
            <a:r>
              <a:rPr lang="hr-HR" sz="1300" b="1" dirty="0" smtClean="0"/>
              <a:t>dobro napojen i dobro nahranjen konj</a:t>
            </a:r>
            <a:r>
              <a:rPr lang="en-GB" sz="1300" b="1" dirty="0" smtClean="0"/>
              <a:t> </a:t>
            </a:r>
            <a:r>
              <a:rPr lang="hr-HR" sz="1300" b="1" dirty="0" smtClean="0"/>
              <a:t>doći će na odredište u boljoj kondiciji.</a:t>
            </a:r>
            <a:endParaRPr lang="en-GB" sz="1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18" y="3532988"/>
            <a:ext cx="210474" cy="20313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40618" y="7624604"/>
            <a:ext cx="28882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Dehidracija može voditi seriji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problema sa zdravljem i dobrobiti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Konji koji pokazuju znakove dehidracije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nisu sposobni za putovanje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ne smiju biti utovareni.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zdravlje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bilo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kojeg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konja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izaz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iva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zabrinutost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potrebno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je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tražiti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savjet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veterinar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a.</a:t>
            </a:r>
            <a:endParaRPr lang="en-GB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9825" y="6399326"/>
            <a:ext cx="3250514" cy="2335273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TextBox 41"/>
          <p:cNvSpPr txBox="1"/>
          <p:nvPr/>
        </p:nvSpPr>
        <p:spPr>
          <a:xfrm>
            <a:off x="370060" y="6443709"/>
            <a:ext cx="31053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</a:t>
            </a:r>
            <a:r>
              <a:rPr lang="hr-HR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</a:t>
            </a:r>
            <a:r>
              <a:rPr lang="en-GB" sz="1400" b="1" dirty="0" err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ual</a:t>
            </a:r>
            <a:r>
              <a:rPr lang="hr-HR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</a:t>
            </a:r>
            <a:r>
              <a:rPr lang="en-GB" sz="1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inspe</a:t>
            </a:r>
            <a:r>
              <a:rPr lang="hr-HR" sz="1400" b="1" dirty="0" err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kcija</a:t>
            </a:r>
            <a:endParaRPr lang="en-GB" sz="14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6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hr-HR" sz="14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Pazi na</a:t>
            </a:r>
            <a:endParaRPr lang="en-GB" sz="14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hr-HR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Rijetko ili </a:t>
            </a:r>
            <a:r>
              <a:rPr lang="en-GB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abnormal</a:t>
            </a:r>
            <a:r>
              <a:rPr lang="hr-HR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 mokrenje i</a:t>
            </a:r>
            <a:r>
              <a:rPr lang="en-GB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hr-HR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 defekaciju.</a:t>
            </a:r>
            <a:endParaRPr lang="en-GB" sz="13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3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hr-HR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Lizanje, gušenje i nedostatak znojenja.</a:t>
            </a:r>
            <a:endParaRPr lang="en-GB" sz="13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3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hr-HR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Abnormalno ponašanje pri pijenju </a:t>
            </a:r>
            <a:r>
              <a:rPr lang="en-GB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primjerice, ne pije</a:t>
            </a:r>
            <a:r>
              <a:rPr lang="en-GB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hr-HR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13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3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hr-HR" sz="13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reagira na okoliš.</a:t>
            </a:r>
            <a:endParaRPr lang="en-GB" sz="13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12620" y="3340054"/>
            <a:ext cx="4587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Imaj na umu!</a:t>
            </a:r>
            <a:endParaRPr lang="nl-BE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Svi konji trebaju vodu za piće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svim vremenskim uvjetima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en-GB" sz="12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uključujući i jako hladno vrijeme.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Konji koji su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dehidrirali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nisu sposobni za prijevoz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jer tijekom prijevoza nikada ne mogu nadoknaditi manjak.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Prijevoz konja na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dugim putovanjima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osobito tijekom toplih i hladnih dana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konji koji su preteški ili ako je vozilo pretrpano</a:t>
            </a:r>
            <a:r>
              <a:rPr lang="en-GB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može uzrokovati dehidraciju.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/>
          <a:srcRect l="33363" t="33503" r="50713" b="46716"/>
          <a:stretch/>
        </p:blipFill>
        <p:spPr>
          <a:xfrm>
            <a:off x="4531775" y="6533803"/>
            <a:ext cx="1420238" cy="9924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255765" y="8923316"/>
            <a:ext cx="322457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r-HR" sz="1400" b="1" dirty="0" smtClean="0"/>
              <a:t>Provjeri prije utovara i pri svakom zaustavljanju</a:t>
            </a:r>
            <a:r>
              <a:rPr lang="en-GB" sz="1400" b="1" dirty="0" smtClean="0"/>
              <a:t>!</a:t>
            </a:r>
            <a:endParaRPr lang="en-GB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23218" b="3221"/>
          <a:stretch>
            <a:fillRect/>
          </a:stretch>
        </p:blipFill>
        <p:spPr bwMode="auto">
          <a:xfrm>
            <a:off x="125938" y="3436276"/>
            <a:ext cx="1751258" cy="1976790"/>
          </a:xfrm>
          <a:prstGeom prst="rect">
            <a:avLst/>
          </a:prstGeom>
          <a:solidFill>
            <a:srgbClr val="F3F7FA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4BC7434-93B6-486A-9858-D55A2C1C3098}"/>
              </a:ext>
            </a:extLst>
          </p:cNvPr>
          <p:cNvSpPr/>
          <p:nvPr/>
        </p:nvSpPr>
        <p:spPr>
          <a:xfrm>
            <a:off x="2589348" y="1582046"/>
            <a:ext cx="769377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7589B5-C9FD-40BE-948A-AD1AF8E0B909}"/>
              </a:ext>
            </a:extLst>
          </p:cNvPr>
          <p:cNvSpPr txBox="1"/>
          <p:nvPr/>
        </p:nvSpPr>
        <p:spPr>
          <a:xfrm flipH="1">
            <a:off x="2615970" y="1633691"/>
            <a:ext cx="742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</a:rPr>
              <a:t>S</a:t>
            </a:r>
            <a:r>
              <a:rPr lang="hr-HR" sz="1050" b="1" dirty="0" smtClean="0">
                <a:solidFill>
                  <a:schemeClr val="bg1"/>
                </a:solidFill>
              </a:rPr>
              <a:t>tranica</a:t>
            </a:r>
            <a:r>
              <a:rPr lang="en-GB" sz="1050" b="1" dirty="0" smtClean="0">
                <a:solidFill>
                  <a:schemeClr val="bg1"/>
                </a:solidFill>
              </a:rPr>
              <a:t> </a:t>
            </a:r>
            <a:r>
              <a:rPr lang="en-GB" sz="1050" b="1" dirty="0">
                <a:solidFill>
                  <a:schemeClr val="bg1"/>
                </a:solidFill>
              </a:rPr>
              <a:t>1</a:t>
            </a:r>
            <a:endParaRPr lang="nl-BE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6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7052" y="7740505"/>
            <a:ext cx="6587241" cy="1684702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Rectangle 38"/>
          <p:cNvSpPr/>
          <p:nvPr/>
        </p:nvSpPr>
        <p:spPr>
          <a:xfrm>
            <a:off x="118391" y="5360589"/>
            <a:ext cx="6614503" cy="341732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958" l="0" r="90000">
                        <a14:foregroundMark x1="13400" y1="72560" x2="13400" y2="72560"/>
                        <a14:foregroundMark x1="16000" y1="71994" x2="16000" y2="71994"/>
                        <a14:foregroundMark x1="18200" y1="71570" x2="18200" y2="71570"/>
                        <a14:foregroundMark x1="20100" y1="71853" x2="20100" y2="71853"/>
                        <a14:foregroundMark x1="25200" y1="72277" x2="25200" y2="72277"/>
                        <a14:foregroundMark x1="26700" y1="72277" x2="26700" y2="72277"/>
                        <a14:foregroundMark x1="31100" y1="72702" x2="31100" y2="72702"/>
                        <a14:foregroundMark x1="33000" y1="72702" x2="33000" y2="72702"/>
                        <a14:foregroundMark x1="30200" y1="71287" x2="30200" y2="71287"/>
                        <a14:foregroundMark x1="37000" y1="72560" x2="37000" y2="72560"/>
                        <a14:foregroundMark x1="39600" y1="72277" x2="39600" y2="72277"/>
                        <a14:foregroundMark x1="42700" y1="71994" x2="42700" y2="71994"/>
                        <a14:foregroundMark x1="45000" y1="72277" x2="45000" y2="72277"/>
                        <a14:foregroundMark x1="49200" y1="72277" x2="49200" y2="72277"/>
                        <a14:foregroundMark x1="51200" y1="71853" x2="51200" y2="71853"/>
                        <a14:foregroundMark x1="53900" y1="71570" x2="53900" y2="71570"/>
                        <a14:foregroundMark x1="57300" y1="73692" x2="57300" y2="73692"/>
                        <a14:foregroundMark x1="60800" y1="72984" x2="60800" y2="72984"/>
                        <a14:foregroundMark x1="63800" y1="72702" x2="63800" y2="72702"/>
                        <a14:foregroundMark x1="63900" y1="72560" x2="63900" y2="72560"/>
                        <a14:foregroundMark x1="63200" y1="70014" x2="63200" y2="70014"/>
                        <a14:foregroundMark x1="69000" y1="71287" x2="69000" y2="71287"/>
                        <a14:foregroundMark x1="70700" y1="71287" x2="70700" y2="71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" y="-121234"/>
            <a:ext cx="2150753" cy="1520583"/>
          </a:xfrm>
          <a:prstGeom prst="rect">
            <a:avLst/>
          </a:prstGeom>
          <a:solidFill>
            <a:srgbClr val="F3F7FA">
              <a:alpha val="0"/>
            </a:srgbClr>
          </a:solidFill>
        </p:spPr>
      </p:pic>
      <p:sp>
        <p:nvSpPr>
          <p:cNvPr id="77" name="Rectangle 76"/>
          <p:cNvSpPr/>
          <p:nvPr/>
        </p:nvSpPr>
        <p:spPr>
          <a:xfrm>
            <a:off x="118391" y="1090181"/>
            <a:ext cx="6614503" cy="341967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TextBox 77"/>
          <p:cNvSpPr txBox="1"/>
          <p:nvPr/>
        </p:nvSpPr>
        <p:spPr>
          <a:xfrm>
            <a:off x="665944" y="5378437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Tijekom prijevoza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8389" y="5795542"/>
            <a:ext cx="6614503" cy="1462435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141741" y="831500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63" name="TextBox 10"/>
          <p:cNvSpPr txBox="1"/>
          <p:nvPr/>
        </p:nvSpPr>
        <p:spPr>
          <a:xfrm>
            <a:off x="-3499" y="9518198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457899"/>
            <a:ext cx="659867" cy="448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99538" y="3552866"/>
            <a:ext cx="298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5366" y="7362627"/>
            <a:ext cx="6614503" cy="335162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TextBox 79"/>
          <p:cNvSpPr txBox="1"/>
          <p:nvPr/>
        </p:nvSpPr>
        <p:spPr>
          <a:xfrm>
            <a:off x="639305" y="7373046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Nakon prijevoza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160634" y="7049494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3423" y="1115835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Prije prijevoza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8391" y="1472635"/>
            <a:ext cx="6614503" cy="3794581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2956" y="1618391"/>
            <a:ext cx="4236631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 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početka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prijevoza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priviknite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životinje na način hranjenja i napajanja koji će se koristiti tijekom putovanja.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endParaRPr lang="en-GB" sz="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</a:t>
            </a:r>
            <a:r>
              <a:rPr lang="hr-HR" sz="11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iraj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gdje će se vozilo zaustaviti u svrhu napajanja i hranjenja životinja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endParaRPr lang="en-GB" sz="300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Opremi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svoje vozilo spremnikom za vodu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(45 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lit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konju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/24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sata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Napuni spremnik čistom svježom vodom prije svake faze putovanja.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da pod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nije sklizak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tijekom cijelog putovanja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stelju za upijanje urina i 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fecesa</a:t>
            </a: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Smjesti uređaje za napajanje na način da im svi konji mogu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lagano pristupiti,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bez rizika od ozljeda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Uskladišti hranu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zatvorenim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čistim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suhim i označenim mjestima na vozilu.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Prilagodi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opremu za hranjenje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vrsti hrane na vozilu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Svu opremu redovno čisti i dezinficiraj.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endParaRPr lang="en-GB" sz="300" u="sng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da sve životinje mogu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pristupiti vodi kad je ponuđena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bez obzira jesu li individualno smještene ili ne.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33990" y="5077527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14829" y="7872022"/>
            <a:ext cx="3459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Svakom konju odmah osiguraj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neograničen pristup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čistoj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vodi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Neograničen 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pristup</a:t>
            </a:r>
            <a:r>
              <a:rPr lang="en-GB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vodi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povećava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rizik od kolika.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+mj-lt"/>
              <a:buAutoNum type="arabicPeriod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Isprazni i temeljito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očisti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sve spremnike za vodu i hranu te ih ponovo napuni svježom vodom i novom hranom između svake nove životinje ili skupine životinja.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3536" y="3860643"/>
            <a:ext cx="4320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047527" y="446340"/>
            <a:ext cx="726287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TextBox 65"/>
          <p:cNvSpPr txBox="1"/>
          <p:nvPr/>
        </p:nvSpPr>
        <p:spPr>
          <a:xfrm flipH="1">
            <a:off x="3047527" y="477206"/>
            <a:ext cx="80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S</a:t>
            </a:r>
            <a:r>
              <a:rPr lang="hr-HR" sz="1200" b="1" dirty="0" smtClean="0">
                <a:solidFill>
                  <a:schemeClr val="bg1"/>
                </a:solidFill>
              </a:rPr>
              <a:t>tranica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2</a:t>
            </a: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884" t="7010" r="41968" b="40951"/>
          <a:stretch/>
        </p:blipFill>
        <p:spPr>
          <a:xfrm>
            <a:off x="3910167" y="7910711"/>
            <a:ext cx="852912" cy="13757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4953336" y="7872009"/>
            <a:ext cx="16126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više informacija pogledaj </a:t>
            </a:r>
            <a:r>
              <a:rPr lang="en-GB" sz="8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</a:t>
            </a:r>
            <a:r>
              <a:rPr lang="en-GB" sz="80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Pra</a:t>
            </a:r>
            <a:r>
              <a:rPr lang="hr-HR" sz="80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ktični</a:t>
            </a:r>
            <a:r>
              <a:rPr lang="hr-HR" sz="8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vodič o napajanju i hranjenju životinja u cestovnom prijevozu</a:t>
            </a:r>
            <a:r>
              <a:rPr lang="en-GB" sz="8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 </a:t>
            </a:r>
            <a:endParaRPr lang="en-GB" sz="8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96708" y="6025891"/>
            <a:ext cx="412316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 algn="just">
              <a:buFont typeface="+mj-lt"/>
              <a:buAutoNum type="arabicPeriod"/>
            </a:pP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Još bolje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svim konjima pristup vodi i hrani istovremeno, svakih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4,5 – 5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sati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trajanju od najmanje 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</a:t>
            </a:r>
            <a:r>
              <a:rPr lang="en-GB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minut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a.</a:t>
            </a:r>
            <a:endParaRPr lang="en-GB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74638" indent="-274638" algn="just">
              <a:buFont typeface="+mj-lt"/>
              <a:buAutoNum type="arabicPeriod"/>
            </a:pPr>
            <a:endParaRPr lang="en-GB" sz="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74638" indent="-274638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Nemojte konje sklone 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laminitisu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hraniti koncentriranom hranom 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koja ima visok sadržaj škroba i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 šećera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74638" indent="-274638" algn="just">
              <a:buFont typeface="+mj-lt"/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Feeding Prosecco 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4" y="5907802"/>
            <a:ext cx="837345" cy="12568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-201466" y="6487556"/>
            <a:ext cx="1391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©World Horse Welfare</a:t>
            </a:r>
          </a:p>
        </p:txBody>
      </p:sp>
      <p:pic>
        <p:nvPicPr>
          <p:cNvPr id="1028" name="Picture 4" descr="doss 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38" y="5902422"/>
            <a:ext cx="839352" cy="12621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559"/>
          <a:stretch/>
        </p:blipFill>
        <p:spPr>
          <a:xfrm>
            <a:off x="4764489" y="1747629"/>
            <a:ext cx="1548276" cy="1499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1428" y="3492642"/>
            <a:ext cx="1531321" cy="13468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0" name="TextBox 49"/>
          <p:cNvSpPr txBox="1"/>
          <p:nvPr/>
        </p:nvSpPr>
        <p:spPr>
          <a:xfrm rot="5400000">
            <a:off x="5716809" y="4082875"/>
            <a:ext cx="1391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©World Horse Welfare</a:t>
            </a:r>
          </a:p>
        </p:txBody>
      </p:sp>
      <p:sp>
        <p:nvSpPr>
          <p:cNvPr id="54" name="TextBox 53"/>
          <p:cNvSpPr txBox="1"/>
          <p:nvPr/>
        </p:nvSpPr>
        <p:spPr>
          <a:xfrm rot="5400000">
            <a:off x="5692151" y="3004863"/>
            <a:ext cx="1391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©IZASM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52" y="8614715"/>
            <a:ext cx="659499" cy="6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5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539</Words>
  <Application>Microsoft Office PowerPoint</Application>
  <PresentationFormat>A4 (210x297 mm)</PresentationFormat>
  <Paragraphs>70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437</cp:revision>
  <cp:lastPrinted>2017-04-10T05:06:51Z</cp:lastPrinted>
  <dcterms:created xsi:type="dcterms:W3CDTF">2016-09-12T08:48:31Z</dcterms:created>
  <dcterms:modified xsi:type="dcterms:W3CDTF">2018-12-14T11:14:22Z</dcterms:modified>
</cp:coreProperties>
</file>